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Garet" charset="1" panose="00000000000000000000"/>
      <p:regular r:id="rId28"/>
    </p:embeddedFont>
    <p:embeddedFont>
      <p:font typeface="Garet Bold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notesSlides/notesSlide7.xml" Type="http://schemas.openxmlformats.org/officeDocument/2006/relationships/notesSlide"/><Relationship Id="rId36" Target="notesSlides/notesSlide8.xml" Type="http://schemas.openxmlformats.org/officeDocument/2006/relationships/notesSlide"/><Relationship Id="rId37" Target="notesSlides/notesSlide9.xml" Type="http://schemas.openxmlformats.org/officeDocument/2006/relationships/notesSlide"/><Relationship Id="rId38" Target="notesSlides/notesSlide10.xml" Type="http://schemas.openxmlformats.org/officeDocument/2006/relationships/notesSlide"/><Relationship Id="rId39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2.xml" Type="http://schemas.openxmlformats.org/officeDocument/2006/relationships/notesSlide"/><Relationship Id="rId41" Target="notesSlides/notesSlide13.xml" Type="http://schemas.openxmlformats.org/officeDocument/2006/relationships/notesSlide"/><Relationship Id="rId42" Target="notesSlides/notesSlide14.xml" Type="http://schemas.openxmlformats.org/officeDocument/2006/relationships/notesSlide"/><Relationship Id="rId43" Target="notesSlides/notesSlide15.xml" Type="http://schemas.openxmlformats.org/officeDocument/2006/relationships/notesSlide"/><Relationship Id="rId44" Target="notesSlides/notesSlide16.xml" Type="http://schemas.openxmlformats.org/officeDocument/2006/relationships/notesSlide"/><Relationship Id="rId45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" y="-1280160"/>
            <a:ext cx="18288000" cy="12847320"/>
          </a:xfrm>
          <a:custGeom>
            <a:avLst/>
            <a:gdLst/>
            <a:ahLst/>
            <a:cxnLst/>
            <a:rect r="r" b="b" t="t" l="l"/>
            <a:pathLst>
              <a:path h="12847320" w="18288000">
                <a:moveTo>
                  <a:pt x="0" y="0"/>
                </a:moveTo>
                <a:lnTo>
                  <a:pt x="18288000" y="0"/>
                </a:lnTo>
                <a:lnTo>
                  <a:pt x="18288000" y="12847320"/>
                </a:lnTo>
                <a:lnTo>
                  <a:pt x="0" y="1284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8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16" y="1489150"/>
            <a:ext cx="17041200" cy="4105200"/>
            <a:chOff x="0" y="0"/>
            <a:chExt cx="22721600" cy="5473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5473600"/>
            </a:xfrm>
            <a:custGeom>
              <a:avLst/>
              <a:gdLst/>
              <a:ahLst/>
              <a:cxnLst/>
              <a:rect r="r" b="b" t="t" l="l"/>
              <a:pathLst>
                <a:path h="54736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5473600"/>
                  </a:lnTo>
                  <a:lnTo>
                    <a:pt x="0" y="5473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22721600" cy="547360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ctr">
                <a:lnSpc>
                  <a:spcPts val="12480"/>
                </a:lnSpc>
              </a:pPr>
              <a:r>
                <a:rPr lang="en-US" sz="10400" spc="-208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Evolusi Komputer Dan Revolusi Industri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4825" y="84105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</a:pPr>
            <a:r>
              <a:rPr lang="en-US" sz="504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Hafidz Rizal Al-Fadlil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72872"/>
            <a:ext cx="16230600" cy="4953762"/>
            <a:chOff x="0" y="0"/>
            <a:chExt cx="21640800" cy="6605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40800" cy="6605016"/>
            </a:xfrm>
            <a:custGeom>
              <a:avLst/>
              <a:gdLst/>
              <a:ahLst/>
              <a:cxnLst/>
              <a:rect r="r" b="b" t="t" l="l"/>
              <a:pathLst>
                <a:path h="6605016" w="21640800">
                  <a:moveTo>
                    <a:pt x="0" y="0"/>
                  </a:moveTo>
                  <a:lnTo>
                    <a:pt x="21640800" y="0"/>
                  </a:lnTo>
                  <a:lnTo>
                    <a:pt x="21640800" y="6605016"/>
                  </a:lnTo>
                  <a:lnTo>
                    <a:pt x="0" y="66050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1640800" cy="661454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1616"/>
                </a:lnSpc>
              </a:pPr>
              <a:r>
                <a:rPr lang="en-US" sz="968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Bagaimana Dengan Evolusi Komputer Itu Sendiri?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06024" y="6326634"/>
            <a:ext cx="4875952" cy="2931666"/>
          </a:xfrm>
          <a:custGeom>
            <a:avLst/>
            <a:gdLst/>
            <a:ahLst/>
            <a:cxnLst/>
            <a:rect r="r" b="b" t="t" l="l"/>
            <a:pathLst>
              <a:path h="2931666" w="4875952">
                <a:moveTo>
                  <a:pt x="0" y="0"/>
                </a:moveTo>
                <a:lnTo>
                  <a:pt x="4875952" y="0"/>
                </a:lnTo>
                <a:lnTo>
                  <a:pt x="4875952" y="2931666"/>
                </a:lnTo>
                <a:lnTo>
                  <a:pt x="0" y="29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77886"/>
            <a:ext cx="18288000" cy="12847320"/>
          </a:xfrm>
          <a:custGeom>
            <a:avLst/>
            <a:gdLst/>
            <a:ahLst/>
            <a:cxnLst/>
            <a:rect r="r" b="b" t="t" l="l"/>
            <a:pathLst>
              <a:path h="12847320" w="18288000">
                <a:moveTo>
                  <a:pt x="0" y="0"/>
                </a:moveTo>
                <a:lnTo>
                  <a:pt x="18288000" y="0"/>
                </a:lnTo>
                <a:lnTo>
                  <a:pt x="18288000" y="12847320"/>
                </a:lnTo>
                <a:lnTo>
                  <a:pt x="0" y="1284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Evolusi Komputer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25" y="2320175"/>
            <a:ext cx="16858350" cy="212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7"/>
              </a:lnSpc>
            </a:pPr>
            <a:r>
              <a:rPr lang="en-US" sz="4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perjalanan luar biasa dari mesin hitung mekanis yang besar dan lambat menjadi perangkat digital cerdas yang terintegrasi di mana-mana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2655" y="2928291"/>
            <a:ext cx="8756645" cy="5823169"/>
          </a:xfrm>
          <a:custGeom>
            <a:avLst/>
            <a:gdLst/>
            <a:ahLst/>
            <a:cxnLst/>
            <a:rect r="r" b="b" t="t" l="l"/>
            <a:pathLst>
              <a:path h="5823169" w="8756645">
                <a:moveTo>
                  <a:pt x="0" y="0"/>
                </a:moveTo>
                <a:lnTo>
                  <a:pt x="8756645" y="0"/>
                </a:lnTo>
                <a:lnTo>
                  <a:pt x="8756645" y="5823169"/>
                </a:lnTo>
                <a:lnTo>
                  <a:pt x="0" y="582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25" y="2861616"/>
            <a:ext cx="6153370" cy="588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4"/>
              </a:lnSpc>
            </a:pPr>
            <a:r>
              <a:rPr lang="en-US" b="true" sz="4054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0. Kalkulator Mekanis</a:t>
            </a:r>
          </a:p>
          <a:p>
            <a:pPr algn="l">
              <a:lnSpc>
                <a:spcPts val="5594"/>
              </a:lnSpc>
            </a:pPr>
            <a:r>
              <a:rPr lang="en-US" sz="4054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Era awal</a:t>
            </a:r>
          </a:p>
          <a:p>
            <a:pPr algn="l">
              <a:lnSpc>
                <a:spcPts val="5594"/>
              </a:lnSpc>
            </a:pPr>
          </a:p>
          <a:p>
            <a:pPr algn="l">
              <a:lnSpc>
                <a:spcPts val="5020"/>
              </a:lnSpc>
            </a:pPr>
            <a:r>
              <a:rPr lang="en-US" sz="3638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Sebelum era komputer elektronik, manusia menggunakan perangkat mekanis untuk mempermudah perhitungan.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7718789" cy="8229600"/>
          </a:xfrm>
          <a:custGeom>
            <a:avLst/>
            <a:gdLst/>
            <a:ahLst/>
            <a:cxnLst/>
            <a:rect r="r" b="b" t="t" l="l"/>
            <a:pathLst>
              <a:path h="8229600" w="7718789">
                <a:moveTo>
                  <a:pt x="0" y="0"/>
                </a:moveTo>
                <a:lnTo>
                  <a:pt x="7718789" y="0"/>
                </a:lnTo>
                <a:lnTo>
                  <a:pt x="7718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44" t="0" r="-1834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56225" y="981475"/>
            <a:ext cx="78169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56225" y="2329700"/>
            <a:ext cx="7816950" cy="646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b="true" sz="39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1. Tabung vakum</a:t>
            </a:r>
          </a:p>
          <a:p>
            <a:pPr algn="l">
              <a:lnSpc>
                <a:spcPts val="5519"/>
              </a:lnSpc>
            </a:pPr>
            <a:r>
              <a:rPr lang="en-US" sz="39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Generasi Pertama (1940-1956)</a:t>
            </a:r>
          </a:p>
          <a:p>
            <a:pPr algn="l">
              <a:lnSpc>
                <a:spcPts val="4967"/>
              </a:lnSpc>
            </a:pPr>
          </a:p>
          <a:p>
            <a:pPr algn="l">
              <a:lnSpc>
                <a:spcPts val="4967"/>
              </a:lnSpc>
            </a:pPr>
            <a:r>
              <a:rPr lang="en-US" sz="35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mesin elektronik berskala besar yang menggunakan tabung vakum sebagai komponen utamanya. mengonsumsi banyak listrik, dan menghasilkan panas yang sangat tinggi.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49940" y="1028700"/>
            <a:ext cx="6309360" cy="8229600"/>
          </a:xfrm>
          <a:custGeom>
            <a:avLst/>
            <a:gdLst/>
            <a:ahLst/>
            <a:cxnLst/>
            <a:rect r="r" b="b" t="t" l="l"/>
            <a:pathLst>
              <a:path h="8229600" w="6309360">
                <a:moveTo>
                  <a:pt x="0" y="0"/>
                </a:moveTo>
                <a:lnTo>
                  <a:pt x="6309360" y="0"/>
                </a:lnTo>
                <a:lnTo>
                  <a:pt x="6309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3906" y="2235611"/>
            <a:ext cx="7675941" cy="702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b="true" sz="3776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2. Transistor</a:t>
            </a:r>
          </a:p>
          <a:p>
            <a:pPr algn="l">
              <a:lnSpc>
                <a:spcPts val="5211"/>
              </a:lnSpc>
            </a:pPr>
            <a:r>
              <a:rPr lang="en-US" sz="3776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Generasi kedua (1956-1963)</a:t>
            </a:r>
          </a:p>
          <a:p>
            <a:pPr algn="l">
              <a:lnSpc>
                <a:spcPts val="4560"/>
              </a:lnSpc>
            </a:pPr>
            <a:r>
              <a:rPr lang="en-US" sz="3304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Transistor menggantikan tabung vakum. Transistor jauh lebih kecil, lebih hemat energi, dan lebih andal.</a:t>
            </a:r>
          </a:p>
          <a:p>
            <a:pPr algn="l">
              <a:lnSpc>
                <a:spcPts val="4560"/>
              </a:lnSpc>
            </a:pPr>
          </a:p>
          <a:p>
            <a:pPr algn="l">
              <a:lnSpc>
                <a:spcPts val="4560"/>
              </a:lnSpc>
            </a:pPr>
            <a:r>
              <a:rPr lang="en-US" sz="3304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Peningkatan kecepatan, efisiensi, dan keandalan. Mulai muncul bahasa pemrograman tingkat tinggi seperti FORTRAN dan COBOL.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87588" y="1941453"/>
            <a:ext cx="78169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787588" y="3299203"/>
            <a:ext cx="7816950" cy="553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b="true" sz="3200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3. Sirkuit terpadu (IC)</a:t>
            </a:r>
          </a:p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Generasi ketiga (1964-1971)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penggunaan sirkuit terpadu (IC), atau chip, yang mengintegrasikan ribuan transistor ke dalam satu lempengan silikon kecil. </a:t>
            </a:r>
          </a:p>
          <a:p>
            <a:pPr algn="l">
              <a:lnSpc>
                <a:spcPts val="3863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Munculnya sistem operasi yang memungkinkan komputer menjalankan banyak program secara bersamaan.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436383"/>
            <a:ext cx="8115300" cy="5112639"/>
          </a:xfrm>
          <a:custGeom>
            <a:avLst/>
            <a:gdLst/>
            <a:ahLst/>
            <a:cxnLst/>
            <a:rect r="r" b="b" t="t" l="l"/>
            <a:pathLst>
              <a:path h="5112639" w="8115300">
                <a:moveTo>
                  <a:pt x="0" y="0"/>
                </a:moveTo>
                <a:lnTo>
                  <a:pt x="8115300" y="0"/>
                </a:lnTo>
                <a:lnTo>
                  <a:pt x="8115300" y="5112639"/>
                </a:lnTo>
                <a:lnTo>
                  <a:pt x="0" y="5112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825" y="2434475"/>
            <a:ext cx="7816950" cy="708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b="true" sz="34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4. Mikroprosesor</a:t>
            </a:r>
          </a:p>
          <a:p>
            <a:pPr algn="l">
              <a:lnSpc>
                <a:spcPts val="3863"/>
              </a:lnSpc>
            </a:pPr>
            <a:r>
              <a:rPr lang="en-US" sz="34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Generasi keempat (1971-sekarang)</a:t>
            </a:r>
          </a:p>
          <a:p>
            <a:pPr algn="l">
              <a:lnSpc>
                <a:spcPts val="3863"/>
              </a:lnSpc>
            </a:pPr>
          </a:p>
          <a:p>
            <a:pPr algn="l">
              <a:lnSpc>
                <a:spcPts val="3422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Menggunakan Very Large Scale Integration (VLSI), yang mampu memuat ribuan hingga jutaan komponen dalam satu chip .memungkinkan munculnya komputer pribadi (PC) dan laptop.</a:t>
            </a:r>
          </a:p>
          <a:p>
            <a:pPr algn="l">
              <a:lnSpc>
                <a:spcPts val="3422"/>
              </a:lnSpc>
            </a:pPr>
          </a:p>
          <a:p>
            <a:pPr algn="l">
              <a:lnSpc>
                <a:spcPts val="3422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Harga yang terjangkau membuat komputer dapat digunakan oleh masyarakat umum. Lahirnya internet dan GUI (Antarmuka Pengguna Grafis).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58141" y="981475"/>
            <a:ext cx="6901159" cy="8276825"/>
          </a:xfrm>
          <a:custGeom>
            <a:avLst/>
            <a:gdLst/>
            <a:ahLst/>
            <a:cxnLst/>
            <a:rect r="r" b="b" t="t" l="l"/>
            <a:pathLst>
              <a:path h="8276825" w="6901159">
                <a:moveTo>
                  <a:pt x="0" y="0"/>
                </a:moveTo>
                <a:lnTo>
                  <a:pt x="6901159" y="0"/>
                </a:lnTo>
                <a:lnTo>
                  <a:pt x="6901159" y="8276825"/>
                </a:lnTo>
                <a:lnTo>
                  <a:pt x="0" y="8276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94" t="0" r="-4794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46798"/>
            <a:ext cx="18478582" cy="13004302"/>
          </a:xfrm>
          <a:custGeom>
            <a:avLst/>
            <a:gdLst/>
            <a:ahLst/>
            <a:cxnLst/>
            <a:rect r="r" b="b" t="t" l="l"/>
            <a:pathLst>
              <a:path h="13004302" w="18478582">
                <a:moveTo>
                  <a:pt x="0" y="0"/>
                </a:moveTo>
                <a:lnTo>
                  <a:pt x="18478582" y="0"/>
                </a:lnTo>
                <a:lnTo>
                  <a:pt x="18478582" y="13004302"/>
                </a:lnTo>
                <a:lnTo>
                  <a:pt x="0" y="1300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A2E30">
                    <a:alpha val="0"/>
                  </a:srgbClr>
                </a:gs>
                <a:gs pos="50000">
                  <a:srgbClr val="2A2E30">
                    <a:alpha val="94000"/>
                  </a:srgbClr>
                </a:gs>
                <a:gs pos="100000">
                  <a:srgbClr val="2A2E3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756225" y="981475"/>
            <a:ext cx="78169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Evolusi Komputer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6225" y="2339225"/>
            <a:ext cx="7816950" cy="559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b="true" sz="3200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5. Kecerdasan buatan (AI)</a:t>
            </a:r>
          </a:p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Generasi kelima (Sekarang-masa depan)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Pemanfaatan Artificial Intelligence (AI), pembelajaran mesin (machine learning) menciptakan komputer yang memiliki kemampuan pengambilan keputusan yang canggih, pemrosesan data masif, dan integrasi dengan teknologi lain seperti IoT.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8749" y="1028700"/>
            <a:ext cx="253126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8"/>
              </a:lnSpc>
              <a:spcBef>
                <a:spcPct val="0"/>
              </a:spcBef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Sumber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43608"/>
            <a:ext cx="16230600" cy="593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4491" indent="-272245" lvl="1">
              <a:lnSpc>
                <a:spcPts val="5270"/>
              </a:lnSpc>
              <a:buFont typeface="Arial"/>
              <a:buChar char="•"/>
            </a:pP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By Ram</a:t>
            </a: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a, CC BY-SA 3.0 fr, https://commons.wikimedia.org/w/index.php?curid=53246694</a:t>
            </a:r>
          </a:p>
          <a:p>
            <a:pPr algn="l" marL="544491" indent="-272245" lvl="1">
              <a:lnSpc>
                <a:spcPts val="5270"/>
              </a:lnSpc>
              <a:buFont typeface="Arial"/>
              <a:buChar char="•"/>
            </a:pP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By Roger Dudley, IMLS Digital Collections &amp; Content - Flickr: IBM 1620 data processing machine on display, Seattle World's Fair, 1962, CC BY 2.0, https://commons.wikimedia.org/w/index.php?curid=23856575</a:t>
            </a:r>
          </a:p>
          <a:p>
            <a:pPr algn="l" marL="544491" indent="-272245" lvl="1">
              <a:lnSpc>
                <a:spcPts val="5270"/>
              </a:lnSpc>
              <a:buFont typeface="Arial"/>
              <a:buChar char="•"/>
            </a:pP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By M. Weik - https://ftp.arl.army.mil/ftp/historic-computers/ ; Transferred from pl.wikipedia to Commons by Masur using CommonsHelper., Public Domain, https://commons.wikimedia.org/w/index.php?curid=159291086</a:t>
            </a:r>
          </a:p>
          <a:p>
            <a:pPr algn="l" marL="544491" indent="-272245" lvl="1">
              <a:lnSpc>
                <a:spcPts val="5270"/>
              </a:lnSpc>
              <a:buFont typeface="Arial"/>
              <a:buChar char="•"/>
            </a:pP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Canva Stock Assets</a:t>
            </a:r>
          </a:p>
          <a:p>
            <a:pPr algn="l" marL="544491" indent="-272245" lvl="1">
              <a:lnSpc>
                <a:spcPts val="5270"/>
              </a:lnSpc>
              <a:buFont typeface="Arial"/>
              <a:buChar char="•"/>
            </a:pPr>
            <a:r>
              <a:rPr lang="en-US" sz="2521" spc="-5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Video Game Screenshots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76826" y="4762500"/>
            <a:ext cx="573434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 spc="-144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500" y="900300"/>
            <a:ext cx="12735600" cy="8181600"/>
            <a:chOff x="0" y="0"/>
            <a:chExt cx="16980800" cy="1090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80801" cy="10908800"/>
            </a:xfrm>
            <a:custGeom>
              <a:avLst/>
              <a:gdLst/>
              <a:ahLst/>
              <a:cxnLst/>
              <a:rect r="r" b="b" t="t" l="l"/>
              <a:pathLst>
                <a:path h="10908800" w="16980801">
                  <a:moveTo>
                    <a:pt x="0" y="0"/>
                  </a:moveTo>
                  <a:lnTo>
                    <a:pt x="16980801" y="0"/>
                  </a:lnTo>
                  <a:lnTo>
                    <a:pt x="16980801" y="10908800"/>
                  </a:lnTo>
                  <a:lnTo>
                    <a:pt x="0" y="1090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6980800" cy="10908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Apa Itu Revolusi Industri?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15558" y="4991100"/>
            <a:ext cx="6843742" cy="4114800"/>
          </a:xfrm>
          <a:custGeom>
            <a:avLst/>
            <a:gdLst/>
            <a:ahLst/>
            <a:cxnLst/>
            <a:rect r="r" b="b" t="t" l="l"/>
            <a:pathLst>
              <a:path h="4114800" w="6843742">
                <a:moveTo>
                  <a:pt x="0" y="0"/>
                </a:moveTo>
                <a:lnTo>
                  <a:pt x="6843742" y="0"/>
                </a:lnTo>
                <a:lnTo>
                  <a:pt x="6843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825" y="1938043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Revolusi Industri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825" y="4075296"/>
            <a:ext cx="8939218" cy="438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Adalah perubahan besar dalam cara manusia memproduksi barang, bekerja, dan berteknologi.</a:t>
            </a:r>
          </a:p>
          <a:p>
            <a:pPr algn="l">
              <a:lnSpc>
                <a:spcPts val="4967"/>
              </a:lnSpc>
            </a:pPr>
          </a:p>
          <a:p>
            <a:pPr algn="l">
              <a:lnSpc>
                <a:spcPts val="4967"/>
              </a:lnSpc>
            </a:pPr>
            <a:r>
              <a:rPr lang="en-US" sz="3600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Diawali pada tahun 1769, penemuan mesin uap oleh James Watt menjadi pemicu utama Revolusi industri 1.0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707071" y="1028700"/>
            <a:ext cx="6552229" cy="8229600"/>
          </a:xfrm>
          <a:custGeom>
            <a:avLst/>
            <a:gdLst/>
            <a:ahLst/>
            <a:cxnLst/>
            <a:rect r="r" b="b" t="t" l="l"/>
            <a:pathLst>
              <a:path h="8229600" w="6552229">
                <a:moveTo>
                  <a:pt x="0" y="0"/>
                </a:moveTo>
                <a:lnTo>
                  <a:pt x="6552229" y="0"/>
                </a:lnTo>
                <a:lnTo>
                  <a:pt x="65522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2022" y="1362475"/>
            <a:ext cx="6162810" cy="7895825"/>
          </a:xfrm>
          <a:custGeom>
            <a:avLst/>
            <a:gdLst/>
            <a:ahLst/>
            <a:cxnLst/>
            <a:rect r="r" b="b" t="t" l="l"/>
            <a:pathLst>
              <a:path h="7895825" w="6162810">
                <a:moveTo>
                  <a:pt x="0" y="0"/>
                </a:moveTo>
                <a:lnTo>
                  <a:pt x="6162809" y="0"/>
                </a:lnTo>
                <a:lnTo>
                  <a:pt x="6162809" y="7895825"/>
                </a:lnTo>
                <a:lnTo>
                  <a:pt x="0" y="789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370" t="0" r="-9816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Revolusi Industri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25" y="2339225"/>
            <a:ext cx="10004550" cy="706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1"/>
              </a:lnSpc>
            </a:pPr>
            <a:r>
              <a:rPr lang="en-US" b="true" sz="33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Revolusi Industri 1.0</a:t>
            </a:r>
          </a:p>
          <a:p>
            <a:pPr algn="l">
              <a:lnSpc>
                <a:spcPts val="4691"/>
              </a:lnSpc>
            </a:pPr>
            <a:r>
              <a:rPr lang="en-US" sz="33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sekitar 1760 – 1840, Inggris, Eropa &amp; Amerika</a:t>
            </a:r>
          </a:p>
          <a:p>
            <a:pPr algn="l">
              <a:lnSpc>
                <a:spcPts val="4691"/>
              </a:lnSpc>
            </a:pPr>
          </a:p>
          <a:p>
            <a:pPr algn="l" marL="1159685" indent="-579843" lvl="1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Penggunaan mesin uap seperti kereta api dan kapal uap untuk mempermudah distribusi produk.</a:t>
            </a:r>
          </a:p>
          <a:p>
            <a:pPr algn="l" marL="1159685" indent="-579843" lvl="1">
              <a:lnSpc>
                <a:spcPts val="4691"/>
              </a:lnSpc>
            </a:pPr>
          </a:p>
          <a:p>
            <a:pPr algn="l" marL="1159685" indent="-579843" lvl="1">
              <a:lnSpc>
                <a:spcPts val="4691"/>
              </a:lnSpc>
              <a:buFont typeface="Arial"/>
              <a:buChar char="•"/>
            </a:pPr>
            <a:r>
              <a:rPr lang="en-US" sz="33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Lahirnya pabrik-pabrik besar dan mekanisasi sehingga produksi tekstil, besi, baja meningkat pesat.</a:t>
            </a:r>
          </a:p>
          <a:p>
            <a:pPr algn="l" marL="1159685" indent="-579843" lvl="1">
              <a:lnSpc>
                <a:spcPts val="4691"/>
              </a:lnSpc>
            </a:pPr>
          </a:p>
          <a:p>
            <a:pPr algn="l" marL="1159685" indent="-579843" lvl="1">
              <a:lnSpc>
                <a:spcPts val="4691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6261604" cy="8229600"/>
          </a:xfrm>
          <a:custGeom>
            <a:avLst/>
            <a:gdLst/>
            <a:ahLst/>
            <a:cxnLst/>
            <a:rect r="r" b="b" t="t" l="l"/>
            <a:pathLst>
              <a:path h="8229600" w="6261604">
                <a:moveTo>
                  <a:pt x="0" y="0"/>
                </a:moveTo>
                <a:lnTo>
                  <a:pt x="6261604" y="0"/>
                </a:lnTo>
                <a:lnTo>
                  <a:pt x="62616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729" t="0" r="-147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26625" y="981475"/>
            <a:ext cx="91465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Revolusi Industri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6425" y="2348750"/>
            <a:ext cx="9146550" cy="654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1"/>
              </a:lnSpc>
            </a:pPr>
            <a:r>
              <a:rPr lang="en-US" b="true" sz="28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Revolusi Industri 2.0: Revolusi Teknologi</a:t>
            </a:r>
          </a:p>
          <a:p>
            <a:pPr algn="l">
              <a:lnSpc>
                <a:spcPts val="4001"/>
              </a:lnSpc>
            </a:pPr>
            <a:r>
              <a:rPr lang="en-US" sz="28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sekitar 1870 – 1914, Amerika, Jerman, Jepang, dan Eropa Barat.</a:t>
            </a:r>
          </a:p>
          <a:p>
            <a:pPr algn="l">
              <a:lnSpc>
                <a:spcPts val="4001"/>
              </a:lnSpc>
            </a:pPr>
          </a:p>
          <a:p>
            <a:pPr algn="l" marL="989147" indent="-494573" lvl="1">
              <a:lnSpc>
                <a:spcPts val="4001"/>
              </a:lnSpc>
              <a:buFont typeface="Arial"/>
              <a:buChar char="•"/>
            </a:pPr>
            <a:r>
              <a:rPr lang="en-US" sz="28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Munculnya sumber energi baru yaitu listrik, minyak dan gas sehingga memunculkan lampu, telepon, mobil dan pesawat awal.</a:t>
            </a:r>
          </a:p>
          <a:p>
            <a:pPr algn="l" marL="989147" indent="-494573" lvl="1">
              <a:lnSpc>
                <a:spcPts val="4001"/>
              </a:lnSpc>
            </a:pPr>
          </a:p>
          <a:p>
            <a:pPr algn="l" marL="989147" indent="-494573" lvl="1">
              <a:lnSpc>
                <a:spcPts val="4001"/>
              </a:lnSpc>
              <a:buFont typeface="Arial"/>
              <a:buChar char="•"/>
            </a:pPr>
            <a:r>
              <a:rPr lang="en-US" sz="28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Produksi massal menjadi semakin berkembang dengan munculnya assembly line (jalur perakitan) sehingga barang yang dihasilkan menjadi jauh lebih murah.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2878" y="1028700"/>
            <a:ext cx="7166422" cy="8229600"/>
          </a:xfrm>
          <a:custGeom>
            <a:avLst/>
            <a:gdLst/>
            <a:ahLst/>
            <a:cxnLst/>
            <a:rect r="r" b="b" t="t" l="l"/>
            <a:pathLst>
              <a:path h="8229600" w="7166422">
                <a:moveTo>
                  <a:pt x="0" y="0"/>
                </a:moveTo>
                <a:lnTo>
                  <a:pt x="7166422" y="0"/>
                </a:lnTo>
                <a:lnTo>
                  <a:pt x="71664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125" t="0" r="-2434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Revolusi Industri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25" y="2386850"/>
            <a:ext cx="8429175" cy="679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b="true" sz="30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Revolusi Industri 3.0: Revolusi Digital</a:t>
            </a:r>
          </a:p>
          <a:p>
            <a:pPr algn="l">
              <a:lnSpc>
                <a:spcPts val="3850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1960 – 2000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Munculnya komputer yang sudah dapat digunakan oleh masyarakat sehingga menjadi awal kemunculan internet sehingga memudahkan bisnis dan komunikasi.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Muncul industri baru seperti TI, e-commerce dan layanan digital.</a:t>
            </a:r>
          </a:p>
          <a:p>
            <a:pPr algn="l">
              <a:lnSpc>
                <a:spcPts val="3850"/>
              </a:lnSpc>
            </a:pPr>
          </a:p>
          <a:p>
            <a:pPr algn="l">
              <a:lnSpc>
                <a:spcPts val="3850"/>
              </a:lnSpc>
            </a:pPr>
            <a:r>
              <a:rPr lang="en-US" sz="30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ini adalah awal dari lahirnya dunia digital.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960967" cy="3545402"/>
          </a:xfrm>
          <a:custGeom>
            <a:avLst/>
            <a:gdLst/>
            <a:ahLst/>
            <a:cxnLst/>
            <a:rect r="r" b="b" t="t" l="l"/>
            <a:pathLst>
              <a:path h="3545402" w="5960967">
                <a:moveTo>
                  <a:pt x="0" y="0"/>
                </a:moveTo>
                <a:lnTo>
                  <a:pt x="5960967" y="0"/>
                </a:lnTo>
                <a:lnTo>
                  <a:pt x="5960967" y="3545402"/>
                </a:lnTo>
                <a:lnTo>
                  <a:pt x="0" y="3545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557" r="0" b="-447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3584" y="5143500"/>
            <a:ext cx="4136083" cy="4114800"/>
          </a:xfrm>
          <a:custGeom>
            <a:avLst/>
            <a:gdLst/>
            <a:ahLst/>
            <a:cxnLst/>
            <a:rect r="r" b="b" t="t" l="l"/>
            <a:pathLst>
              <a:path h="4114800" w="4136083">
                <a:moveTo>
                  <a:pt x="0" y="0"/>
                </a:moveTo>
                <a:lnTo>
                  <a:pt x="4136083" y="0"/>
                </a:lnTo>
                <a:lnTo>
                  <a:pt x="41360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46947" y="1028700"/>
            <a:ext cx="921235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 spc="-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Fase Revolusi Industri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46947" y="2348750"/>
            <a:ext cx="9526228" cy="666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7"/>
              </a:lnSpc>
            </a:pPr>
            <a:r>
              <a:rPr lang="en-US" b="true" sz="3099">
                <a:solidFill>
                  <a:srgbClr val="0CC0DF"/>
                </a:solidFill>
                <a:latin typeface="Garet Bold"/>
                <a:ea typeface="Garet Bold"/>
                <a:cs typeface="Garet Bold"/>
                <a:sym typeface="Garet Bold"/>
              </a:rPr>
              <a:t>Revolusi Industri 4.0</a:t>
            </a:r>
          </a:p>
          <a:p>
            <a:pPr algn="l">
              <a:lnSpc>
                <a:spcPts val="4001"/>
              </a:lnSpc>
            </a:pPr>
            <a:r>
              <a:rPr lang="en-US" sz="28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2010 – Sekarang</a:t>
            </a:r>
          </a:p>
          <a:p>
            <a:pPr algn="l">
              <a:lnSpc>
                <a:spcPts val="4001"/>
              </a:lnSpc>
            </a:pPr>
          </a:p>
          <a:p>
            <a:pPr algn="l" marL="994407" indent="-49720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Jarak antara dunia nyata dengan digital mulai dipersempit dengan adanya IoT (internet of things), percetakan 3D kendaraan tanpa awak dan cloud computing.</a:t>
            </a:r>
          </a:p>
          <a:p>
            <a:pPr algn="l" marL="994407" indent="-497204" lvl="1">
              <a:lnSpc>
                <a:spcPts val="3725"/>
              </a:lnSpc>
            </a:pPr>
          </a:p>
          <a:p>
            <a:pPr algn="l" marL="994407" indent="-497204" lvl="1">
              <a:lnSpc>
                <a:spcPts val="3725"/>
              </a:lnSpc>
              <a:buFont typeface="Arial"/>
              <a:buChar char="•"/>
            </a:pPr>
            <a:r>
              <a:rPr lang="en-US" sz="26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komputer menjadi lebih canggih dan kompleks dengan munculnya komputer kuantum, munculnya kecerdasan buatan (AI) untuk menciptakan sistem produksi yang lebih efisien dan cerdas, membantu manusia membuat keputusan yang kompleks.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500" y="900300"/>
            <a:ext cx="12735600" cy="8181600"/>
            <a:chOff x="0" y="0"/>
            <a:chExt cx="16980800" cy="1090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80801" cy="10908800"/>
            </a:xfrm>
            <a:custGeom>
              <a:avLst/>
              <a:gdLst/>
              <a:ahLst/>
              <a:cxnLst/>
              <a:rect r="r" b="b" t="t" l="l"/>
              <a:pathLst>
                <a:path h="10908800" w="16980801">
                  <a:moveTo>
                    <a:pt x="0" y="0"/>
                  </a:moveTo>
                  <a:lnTo>
                    <a:pt x="16980801" y="0"/>
                  </a:lnTo>
                  <a:lnTo>
                    <a:pt x="16980801" y="10908800"/>
                  </a:lnTo>
                  <a:lnTo>
                    <a:pt x="0" y="1090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6980800" cy="109088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Lalu Apa Hubungannya Dengan Evolusi Komputer?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15558" y="4991100"/>
            <a:ext cx="6843742" cy="4114800"/>
          </a:xfrm>
          <a:custGeom>
            <a:avLst/>
            <a:gdLst/>
            <a:ahLst/>
            <a:cxnLst/>
            <a:rect r="r" b="b" t="t" l="l"/>
            <a:pathLst>
              <a:path h="4114800" w="6843742">
                <a:moveTo>
                  <a:pt x="0" y="0"/>
                </a:moveTo>
                <a:lnTo>
                  <a:pt x="6843742" y="0"/>
                </a:lnTo>
                <a:lnTo>
                  <a:pt x="6843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E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01714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0903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2A2E30">
                    <a:alpha val="100000"/>
                  </a:srgbClr>
                </a:gs>
                <a:gs pos="50000">
                  <a:srgbClr val="2A2E30">
                    <a:alpha val="94000"/>
                  </a:srgbClr>
                </a:gs>
                <a:gs pos="100000">
                  <a:srgbClr val="2A2E30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14825" y="981475"/>
            <a:ext cx="168583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0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Evolusi Komputer Dan Revolusi Industri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4825" y="2339225"/>
            <a:ext cx="8975550" cy="741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3"/>
              </a:lnSpc>
            </a:pPr>
            <a:r>
              <a:rPr lang="en-US" sz="32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Revolusi Industri 3.0 tidak mungkin terjadi tanpa komputer, karena otomatisasi pabrik dan perhitungan cepat bergantung pada komputer.</a:t>
            </a:r>
          </a:p>
          <a:p>
            <a:pPr algn="l">
              <a:lnSpc>
                <a:spcPts val="4553"/>
              </a:lnSpc>
            </a:pPr>
          </a:p>
          <a:p>
            <a:pPr algn="l">
              <a:lnSpc>
                <a:spcPts val="4553"/>
              </a:lnSpc>
            </a:pPr>
            <a:r>
              <a:rPr lang="en-US" sz="3299">
                <a:solidFill>
                  <a:srgbClr val="0CC0DF"/>
                </a:solidFill>
                <a:latin typeface="Garet"/>
                <a:ea typeface="Garet"/>
                <a:cs typeface="Garet"/>
                <a:sym typeface="Garet"/>
              </a:rPr>
              <a:t>Revolusi Industri 4.0 justru ditopang penuh oleh evolusi komputer modern seperti internet, AI, big data, hingga komputasi awan. Perkembangan komputer mendorong produktivitas industri, cara manusia bekerja, hingga gaya hidup global.</a:t>
            </a:r>
          </a:p>
          <a:p>
            <a:pPr algn="l">
              <a:lnSpc>
                <a:spcPts val="455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DAG0pGrN2IM</dc:identifier>
  <dcterms:modified xsi:type="dcterms:W3CDTF">2011-08-01T06:04:30Z</dcterms:modified>
  <cp:revision>1</cp:revision>
  <dc:title>Evolusi Komputer Dan Revolusi Industri (1).pptx</dc:title>
</cp:coreProperties>
</file>